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3d6478a7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103d6478a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3d6478a76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3d6478a76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629d8aa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629d8aa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60667f986_3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060667f986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3d6478a7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3d6478a7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65fa57de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065fa57d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3d6478a7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3d6478a7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65fa57de2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1065fa57de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3d6478a7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3d6478a7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3d6478a76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3d6478a76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3d6478a76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3d6478a76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3d6478a7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3d6478a7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60667f986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1060667f98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d6478a76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3d6478a76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3d6478a76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3d6478a76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3d6478a76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3d6478a76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3d6478a76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3d6478a76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denominador es la varianza salvo el N-1 dividiendo. 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60667f986_3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060667f986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3d6478a76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3d6478a76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pecial gray" showMasterSp="0">
  <p:cSld name="1_Special gray">
    <p:bg>
      <p:bgPr>
        <a:solidFill>
          <a:srgbClr val="66A68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7258052" y="4799833"/>
            <a:ext cx="1111500" cy="11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72501" y="467100"/>
            <a:ext cx="8199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Trebuchet MS"/>
              <a:buNone/>
              <a:defRPr b="0" i="0" sz="2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Content_index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97408" y="167054"/>
            <a:ext cx="43746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5200"/>
            </a:lvl9pPr>
          </a:lstStyle>
          <a:p/>
        </p:txBody>
      </p:sp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30009" y="361950"/>
            <a:ext cx="4276492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97408" y="914400"/>
            <a:ext cx="4374600" cy="3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23.png"/><Relationship Id="rId7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hyperlink" Target="https://otexts.com/fpp3/" TargetMode="External"/><Relationship Id="rId7" Type="http://schemas.openxmlformats.org/officeDocument/2006/relationships/hyperlink" Target="https://www.kaggle.com/dileep070/time-series-anasysis/notebook" TargetMode="External"/><Relationship Id="rId8" Type="http://schemas.openxmlformats.org/officeDocument/2006/relationships/hyperlink" Target="https://www.ripublication.com/ijaer19/ijaerv14n3_08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472498" y="1598022"/>
            <a:ext cx="8199900" cy="19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150" lIns="66350" spcFirstLastPara="1" rIns="66350" wrap="square" tIns="3315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None/>
            </a:pPr>
            <a:r>
              <a:rPr b="1" lang="es-419" sz="4000">
                <a:latin typeface="Proxima Nova"/>
                <a:ea typeface="Proxima Nova"/>
                <a:cs typeface="Proxima Nova"/>
                <a:sym typeface="Proxima Nova"/>
              </a:rPr>
              <a:t>Regresiones Lineales 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None/>
            </a:pPr>
            <a:r>
              <a:rPr b="1" lang="es-419" sz="4000">
                <a:latin typeface="Proxima Nova"/>
                <a:ea typeface="Proxima Nova"/>
                <a:cs typeface="Proxima Nova"/>
                <a:sym typeface="Proxima Nova"/>
              </a:rPr>
              <a:t>para 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000"/>
              <a:buNone/>
            </a:pPr>
            <a:r>
              <a:rPr b="1" lang="es-419" sz="4000">
                <a:latin typeface="Proxima Nova"/>
                <a:ea typeface="Proxima Nova"/>
                <a:cs typeface="Proxima Nova"/>
                <a:sym typeface="Proxima Nova"/>
              </a:rPr>
              <a:t>Series de Tiempo</a:t>
            </a:r>
            <a:r>
              <a:rPr b="1" lang="es-419" sz="32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3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0000"/>
              <a:buFont typeface="Arial"/>
              <a:buNone/>
            </a:pPr>
            <a:r>
              <a:t/>
            </a:r>
            <a:endParaRPr i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/>
        </p:nvSpPr>
        <p:spPr>
          <a:xfrm>
            <a:off x="955450" y="209600"/>
            <a:ext cx="6866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419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Transformación BoxCox y Diferenciación por Media Móvil</a:t>
            </a:r>
            <a:endParaRPr b="1" i="0" sz="1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8" name="Google Shape;158;p24"/>
          <p:cNvCxnSpPr/>
          <p:nvPr/>
        </p:nvCxnSpPr>
        <p:spPr>
          <a:xfrm>
            <a:off x="872634" y="642651"/>
            <a:ext cx="6866700" cy="4200"/>
          </a:xfrm>
          <a:prstGeom prst="straightConnector1">
            <a:avLst/>
          </a:prstGeom>
          <a:noFill/>
          <a:ln cap="flat" cmpd="sng" w="2857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75" y="1046950"/>
            <a:ext cx="3631076" cy="20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/>
          <p:nvPr/>
        </p:nvSpPr>
        <p:spPr>
          <a:xfrm>
            <a:off x="4454900" y="1819900"/>
            <a:ext cx="786900" cy="39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lambda = 0.111" id="161" name="Google Shape;161;p2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9650" y="927500"/>
            <a:ext cx="1133250" cy="2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0225" y="1206250"/>
            <a:ext cx="3583599" cy="194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 rot="5400000">
            <a:off x="6780663" y="3471175"/>
            <a:ext cx="871200" cy="39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hat{T} = \frac{1}{2k+1} \sum^{k}_{j=-k}y_{t}+j" id="164" name="Google Shape;164;p2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0025" y="4178592"/>
            <a:ext cx="2352476" cy="38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t-\hat{T}(k=5)" id="165" name="Google Shape;165;p24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3400" y="4734494"/>
            <a:ext cx="1445750" cy="33433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/>
          <p:nvPr/>
        </p:nvSpPr>
        <p:spPr>
          <a:xfrm rot="10800000">
            <a:off x="4454900" y="4177075"/>
            <a:ext cx="786900" cy="39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3223025"/>
            <a:ext cx="4168974" cy="17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4391650" y="1321000"/>
            <a:ext cx="8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Proxima Nova"/>
                <a:ea typeface="Proxima Nova"/>
                <a:cs typeface="Proxima Nova"/>
                <a:sym typeface="Proxima Nova"/>
              </a:rPr>
              <a:t>BoxCox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/>
        </p:nvSpPr>
        <p:spPr>
          <a:xfrm>
            <a:off x="955450" y="209600"/>
            <a:ext cx="6866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419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Transformación BoxCox y Diferenciación por Registro Anterior</a:t>
            </a:r>
            <a:endParaRPr b="1" i="0" sz="1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4" name="Google Shape;174;p25"/>
          <p:cNvCxnSpPr/>
          <p:nvPr/>
        </p:nvCxnSpPr>
        <p:spPr>
          <a:xfrm>
            <a:off x="872634" y="642651"/>
            <a:ext cx="6866700" cy="4200"/>
          </a:xfrm>
          <a:prstGeom prst="straightConnector1">
            <a:avLst/>
          </a:prstGeom>
          <a:noFill/>
          <a:ln cap="flat" cmpd="sng" w="2857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75" y="1046950"/>
            <a:ext cx="3631076" cy="20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/>
          <p:nvPr/>
        </p:nvSpPr>
        <p:spPr>
          <a:xfrm>
            <a:off x="4454900" y="1819900"/>
            <a:ext cx="786900" cy="39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lambda = 0.111" id="177" name="Google Shape;177;p2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9650" y="927500"/>
            <a:ext cx="1133250" cy="2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0225" y="1206250"/>
            <a:ext cx="3583599" cy="194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/>
          <p:nvPr/>
        </p:nvSpPr>
        <p:spPr>
          <a:xfrm rot="5400000">
            <a:off x="6780663" y="3471175"/>
            <a:ext cx="871200" cy="39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/>
          <p:nvPr/>
        </p:nvSpPr>
        <p:spPr>
          <a:xfrm rot="10800000">
            <a:off x="4454900" y="4177075"/>
            <a:ext cx="786900" cy="39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 txBox="1"/>
          <p:nvPr/>
        </p:nvSpPr>
        <p:spPr>
          <a:xfrm>
            <a:off x="6176425" y="4138700"/>
            <a:ext cx="24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y_t - y_{t-1}" id="182" name="Google Shape;182;p25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1425" y="4335250"/>
            <a:ext cx="1269700" cy="3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223025"/>
            <a:ext cx="4026750" cy="176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4391650" y="1321000"/>
            <a:ext cx="8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Proxima Nova"/>
                <a:ea typeface="Proxima Nova"/>
                <a:cs typeface="Proxima Nova"/>
                <a:sym typeface="Proxima Nova"/>
              </a:rPr>
              <a:t>BoxCox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472498" y="1598022"/>
            <a:ext cx="8199900" cy="19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150" lIns="66350" spcFirstLastPara="1" rIns="66350" wrap="square" tIns="331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419" sz="4000">
                <a:latin typeface="Proxima Nova"/>
                <a:ea typeface="Proxima Nova"/>
                <a:cs typeface="Proxima Nova"/>
                <a:sym typeface="Proxima Nova"/>
              </a:rPr>
              <a:t>Modelos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/>
        </p:nvSpPr>
        <p:spPr>
          <a:xfrm>
            <a:off x="955450" y="209600"/>
            <a:ext cx="6866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419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Auto Regresivo (AR)</a:t>
            </a:r>
            <a:endParaRPr b="1" i="0" sz="1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5" name="Google Shape;195;p27"/>
          <p:cNvCxnSpPr/>
          <p:nvPr/>
        </p:nvCxnSpPr>
        <p:spPr>
          <a:xfrm>
            <a:off x="872634" y="642651"/>
            <a:ext cx="6866700" cy="4200"/>
          </a:xfrm>
          <a:prstGeom prst="straightConnector1">
            <a:avLst/>
          </a:prstGeom>
          <a:noFill/>
          <a:ln cap="flat" cmpd="sng" w="2857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27"/>
          <p:cNvSpPr txBox="1"/>
          <p:nvPr/>
        </p:nvSpPr>
        <p:spPr>
          <a:xfrm>
            <a:off x="0" y="1773775"/>
            <a:ext cx="5523000" cy="24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419">
                <a:latin typeface="Proxima Nova"/>
                <a:ea typeface="Proxima Nova"/>
                <a:cs typeface="Proxima Nova"/>
                <a:sym typeface="Proxima Nova"/>
              </a:rPr>
              <a:t>Conceptos Clave: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es-419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</a:t>
            </a:r>
            <a:r>
              <a:rPr b="1" lang="es-419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s-419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uto</a:t>
            </a:r>
            <a:r>
              <a:rPr b="1" lang="es-419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es-419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egresivo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Proxima Nova"/>
              <a:buChar char="●"/>
            </a:pPr>
            <a:r>
              <a:rPr lang="es-419" sz="1300">
                <a:latin typeface="Proxima Nova"/>
                <a:ea typeface="Proxima Nova"/>
                <a:cs typeface="Proxima Nova"/>
                <a:sym typeface="Proxima Nova"/>
              </a:rPr>
              <a:t>Usa los valores pasados de la variable para predecir el siguiente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es-419" sz="1300">
                <a:latin typeface="Proxima Nova"/>
                <a:ea typeface="Proxima Nova"/>
                <a:cs typeface="Proxima Nova"/>
                <a:sym typeface="Proxima Nova"/>
              </a:rPr>
              <a:t>Parametro “</a:t>
            </a:r>
            <a:r>
              <a:rPr b="1" lang="es-419" sz="1300"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es-419" sz="1300">
                <a:latin typeface="Proxima Nova"/>
                <a:ea typeface="Proxima Nova"/>
                <a:cs typeface="Proxima Nova"/>
                <a:sym typeface="Proxima Nova"/>
              </a:rPr>
              <a:t>” regula la cantidad de valores hacia atras que se consideran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es-419" sz="1300">
                <a:latin typeface="Proxima Nova"/>
                <a:ea typeface="Proxima Nova"/>
                <a:cs typeface="Proxima Nova"/>
                <a:sym typeface="Proxima Nova"/>
              </a:rPr>
              <a:t>Valores de coeficientes cercanos a +1 en Y(t-1) implican que la serie suele copiar el valor anterior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es-419" sz="1300">
                <a:latin typeface="Proxima Nova"/>
                <a:ea typeface="Proxima Nova"/>
                <a:cs typeface="Proxima Nova"/>
                <a:sym typeface="Proxima Nova"/>
              </a:rPr>
              <a:t>Por el contrario, coeficientes cercanos a -1 implican una serie que se autoregula (por ejemplo en los valores diarios de acciones donde las subas suelen compensarse con bajas)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y_t = c+ \phi_1 y_{t-1} + \phi_2 y_{t-2} + ... + \phi_p y_{t-p} + \epsilon_t&#10;" id="197" name="Google Shape;197;p2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75" y="997800"/>
            <a:ext cx="8635200" cy="5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3000" y="2292000"/>
            <a:ext cx="3621000" cy="22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472498" y="1598022"/>
            <a:ext cx="8199900" cy="19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150" lIns="66350" spcFirstLastPara="1" rIns="66350" wrap="square" tIns="331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419" sz="4000">
                <a:latin typeface="Proxima Nova"/>
                <a:ea typeface="Proxima Nova"/>
                <a:cs typeface="Proxima Nova"/>
                <a:sym typeface="Proxima Nova"/>
              </a:rPr>
              <a:t>Modelo Medias Móviles 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419" sz="4000">
                <a:latin typeface="Proxima Nova"/>
                <a:ea typeface="Proxima Nova"/>
                <a:cs typeface="Proxima Nova"/>
                <a:sym typeface="Proxima Nova"/>
              </a:rPr>
              <a:t>(MA)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75" y="1252800"/>
            <a:ext cx="2718575" cy="114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_t = c + \epsilon_t + \theta_1 \epsilon_{t-1} + \theta_2 \epsilon_{t-2} + ... + \theta_q \epsilon_{t-q}" id="209" name="Google Shape;209;p2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75" y="796625"/>
            <a:ext cx="6766152" cy="4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/>
        </p:nvSpPr>
        <p:spPr>
          <a:xfrm>
            <a:off x="955450" y="209600"/>
            <a:ext cx="6866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419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Medias Moviles  (MA)</a:t>
            </a:r>
            <a:endParaRPr b="1" i="0" sz="1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11" name="Google Shape;211;p29"/>
          <p:cNvCxnSpPr/>
          <p:nvPr/>
        </p:nvCxnSpPr>
        <p:spPr>
          <a:xfrm>
            <a:off x="872634" y="642651"/>
            <a:ext cx="6866700" cy="4200"/>
          </a:xfrm>
          <a:prstGeom prst="straightConnector1">
            <a:avLst/>
          </a:prstGeom>
          <a:noFill/>
          <a:ln cap="flat" cmpd="sng" w="2857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" name="Google Shape;212;p29"/>
          <p:cNvSpPr txBox="1"/>
          <p:nvPr/>
        </p:nvSpPr>
        <p:spPr>
          <a:xfrm>
            <a:off x="384275" y="2390250"/>
            <a:ext cx="4774500" cy="24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419">
                <a:latin typeface="Proxima Nova"/>
                <a:ea typeface="Proxima Nova"/>
                <a:cs typeface="Proxima Nova"/>
                <a:sym typeface="Proxima Nova"/>
              </a:rPr>
              <a:t>Conceptos Clave: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de Medias Moviles (</a:t>
            </a:r>
            <a:r>
              <a:rPr b="1"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oving </a:t>
            </a:r>
            <a:r>
              <a:rPr b="1"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verage)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Predice en función de los </a:t>
            </a:r>
            <a:r>
              <a:rPr b="1" lang="es-419">
                <a:latin typeface="Proxima Nova"/>
                <a:ea typeface="Proxima Nova"/>
                <a:cs typeface="Proxima Nova"/>
                <a:sym typeface="Proxima Nova"/>
              </a:rPr>
              <a:t>errores </a:t>
            </a: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pasados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Parametro “</a:t>
            </a:r>
            <a:r>
              <a:rPr b="1" lang="es-419">
                <a:latin typeface="Proxima Nova"/>
                <a:ea typeface="Proxima Nova"/>
                <a:cs typeface="Proxima Nova"/>
                <a:sym typeface="Proxima Nova"/>
              </a:rPr>
              <a:t>q</a:t>
            </a: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” regula los términos de error hacia atras que se consideran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Soluciona problemas del modelo AR para captar cambios bruscos 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8775" y="2477188"/>
            <a:ext cx="3985225" cy="2458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472498" y="1598022"/>
            <a:ext cx="8199900" cy="19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150" lIns="66350" spcFirstLastPara="1" rIns="66350" wrap="square" tIns="331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419" sz="4000">
                <a:latin typeface="Proxima Nova"/>
                <a:ea typeface="Proxima Nova"/>
                <a:cs typeface="Proxima Nova"/>
                <a:sym typeface="Proxima Nova"/>
              </a:rPr>
              <a:t>Modelo 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419" sz="4000">
                <a:latin typeface="Proxima Nova"/>
                <a:ea typeface="Proxima Nova"/>
                <a:cs typeface="Proxima Nova"/>
                <a:sym typeface="Proxima Nova"/>
              </a:rPr>
              <a:t>ARIMA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/>
        </p:nvSpPr>
        <p:spPr>
          <a:xfrm>
            <a:off x="955450" y="209600"/>
            <a:ext cx="6866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419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ARIMA (non-seasonal)</a:t>
            </a:r>
            <a:endParaRPr b="1" i="0" sz="1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4" name="Google Shape;224;p31"/>
          <p:cNvCxnSpPr/>
          <p:nvPr/>
        </p:nvCxnSpPr>
        <p:spPr>
          <a:xfrm>
            <a:off x="872634" y="642651"/>
            <a:ext cx="6866700" cy="4200"/>
          </a:xfrm>
          <a:prstGeom prst="straightConnector1">
            <a:avLst/>
          </a:prstGeom>
          <a:noFill/>
          <a:ln cap="flat" cmpd="sng" w="2857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31"/>
          <p:cNvSpPr txBox="1"/>
          <p:nvPr/>
        </p:nvSpPr>
        <p:spPr>
          <a:xfrm>
            <a:off x="384275" y="1808900"/>
            <a:ext cx="4774500" cy="30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419">
                <a:latin typeface="Proxima Nova"/>
                <a:ea typeface="Proxima Nova"/>
                <a:cs typeface="Proxima Nova"/>
                <a:sym typeface="Proxima Nova"/>
              </a:rPr>
              <a:t>Conceptos Clave: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Combinación de modelos </a:t>
            </a:r>
            <a:r>
              <a:rPr b="1"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 </a:t>
            </a: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y </a:t>
            </a:r>
            <a:r>
              <a:rPr b="1"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</a:t>
            </a:r>
            <a:endParaRPr b="1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Parámetros (p,d,q) correspondientes a los mencionados para AR y MA + un parámetro “</a:t>
            </a:r>
            <a:r>
              <a:rPr b="1" lang="es-419">
                <a:latin typeface="Proxima Nova"/>
                <a:ea typeface="Proxima Nova"/>
                <a:cs typeface="Proxima Nova"/>
                <a:sym typeface="Proxima Nova"/>
              </a:rPr>
              <a:t>d</a:t>
            </a: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” para regular el differencing o shift</a:t>
            </a:r>
            <a:r>
              <a:rPr b="1" lang="es-419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Encontrar la mejor </a:t>
            </a: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combinación</a:t>
            </a: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 es </a:t>
            </a: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más</a:t>
            </a: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difícil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Permite captar lo mejor de ambos modelos (similaridad con los valores anteriores + </a:t>
            </a: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compensación</a:t>
            </a: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 de errores anteriores)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y_t  = c +\phi_1 y^{\prime}_{t-1} + \phi_2 y^{\prime}_{t-2} + ... + \phi_p y^{\prime}_{t-p}  +  \\ &#10;\hspace{100mm} \theta_1 \epsilon_{t-1} + \theta_2 \epsilon_{t-2} + ... + \theta_q \epsilon_{t-q} + \epsilon_t " id="226" name="Google Shape;226;p31" title="MathEquation,#000000"/>
          <p:cNvPicPr preferRelativeResize="0"/>
          <p:nvPr/>
        </p:nvPicPr>
        <p:blipFill rotWithShape="1">
          <a:blip r:embed="rId3">
            <a:alphaModFix/>
          </a:blip>
          <a:srcRect b="55233" l="0" r="88627" t="0"/>
          <a:stretch/>
        </p:blipFill>
        <p:spPr>
          <a:xfrm>
            <a:off x="384275" y="764900"/>
            <a:ext cx="690800" cy="42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 +\phi_1 y_{t-1} + \phi_2 y_{t-2} + ... + \phi_p y_{t-p}  +  \\ &#10; \theta_1 \epsilon_{t-1} + \theta_2 \epsilon_{t-2} + ... + \theta_q \epsilon_{t-q} + \epsilon_t " id="227" name="Google Shape;227;p3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761" y="794854"/>
            <a:ext cx="567764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8775" y="1928725"/>
            <a:ext cx="3832825" cy="2668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/>
        </p:nvSpPr>
        <p:spPr>
          <a:xfrm>
            <a:off x="955450" y="209600"/>
            <a:ext cx="6866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419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Modelo SARIMA </a:t>
            </a:r>
            <a:endParaRPr b="1" i="0" sz="1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4" name="Google Shape;234;p32"/>
          <p:cNvCxnSpPr/>
          <p:nvPr/>
        </p:nvCxnSpPr>
        <p:spPr>
          <a:xfrm>
            <a:off x="872634" y="642651"/>
            <a:ext cx="6866700" cy="4200"/>
          </a:xfrm>
          <a:prstGeom prst="straightConnector1">
            <a:avLst/>
          </a:prstGeom>
          <a:noFill/>
          <a:ln cap="flat" cmpd="sng" w="2857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32"/>
          <p:cNvSpPr txBox="1"/>
          <p:nvPr/>
        </p:nvSpPr>
        <p:spPr>
          <a:xfrm>
            <a:off x="4099900" y="1893350"/>
            <a:ext cx="4774500" cy="30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419">
                <a:latin typeface="Proxima Nova"/>
                <a:ea typeface="Proxima Nova"/>
                <a:cs typeface="Proxima Nova"/>
                <a:sym typeface="Proxima Nova"/>
              </a:rPr>
              <a:t>Conceptos Clave: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Permite complementar el modelo ARIMA agregando analisis estacional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Si en analisis previo encontramos periodos estacionales en los datos, puede ser de utilidad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Contiene un nuevo set de parametros indicando </a:t>
            </a:r>
            <a:r>
              <a:rPr b="1"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cuantos ciclos</a:t>
            </a: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hacia atras mirar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“</a:t>
            </a:r>
            <a:r>
              <a:rPr b="1"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” indica la cantidad de periodos estacionales por año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00" y="937426"/>
            <a:ext cx="334327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 txBox="1"/>
          <p:nvPr/>
        </p:nvSpPr>
        <p:spPr>
          <a:xfrm>
            <a:off x="1412650" y="1769350"/>
            <a:ext cx="1063500" cy="49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latin typeface="Proxima Nova"/>
                <a:ea typeface="Proxima Nova"/>
                <a:cs typeface="Proxima Nova"/>
                <a:sym typeface="Proxima Nova"/>
              </a:rPr>
              <a:t>Parametros 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latin typeface="Proxima Nova"/>
                <a:ea typeface="Proxima Nova"/>
                <a:cs typeface="Proxima Nova"/>
                <a:sym typeface="Proxima Nova"/>
              </a:rPr>
              <a:t>non-seasonal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" name="Google Shape;238;p32"/>
          <p:cNvSpPr txBox="1"/>
          <p:nvPr/>
        </p:nvSpPr>
        <p:spPr>
          <a:xfrm>
            <a:off x="2631850" y="1769350"/>
            <a:ext cx="1063500" cy="497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latin typeface="Proxima Nova"/>
                <a:ea typeface="Proxima Nova"/>
                <a:cs typeface="Proxima Nova"/>
                <a:sym typeface="Proxima Nova"/>
              </a:rPr>
              <a:t>Parametros  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00">
                <a:latin typeface="Proxima Nova"/>
                <a:ea typeface="Proxima Nova"/>
                <a:cs typeface="Proxima Nova"/>
                <a:sym typeface="Proxima Nova"/>
              </a:rPr>
              <a:t>seasonal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19450"/>
            <a:ext cx="3916026" cy="241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/>
        </p:nvSpPr>
        <p:spPr>
          <a:xfrm>
            <a:off x="955450" y="209600"/>
            <a:ext cx="6866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419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Conclusiones</a:t>
            </a:r>
            <a:endParaRPr b="1" i="0" sz="1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45" name="Google Shape;245;p33"/>
          <p:cNvCxnSpPr/>
          <p:nvPr/>
        </p:nvCxnSpPr>
        <p:spPr>
          <a:xfrm>
            <a:off x="872634" y="642651"/>
            <a:ext cx="6866700" cy="4200"/>
          </a:xfrm>
          <a:prstGeom prst="straightConnector1">
            <a:avLst/>
          </a:prstGeom>
          <a:noFill/>
          <a:ln cap="flat" cmpd="sng" w="2857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6" name="Google Shape;246;p33"/>
          <p:cNvSpPr txBox="1"/>
          <p:nvPr/>
        </p:nvSpPr>
        <p:spPr>
          <a:xfrm>
            <a:off x="370125" y="959900"/>
            <a:ext cx="7631700" cy="3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Componentes Autoregresivos y de medias móviles que trabajan sobre valores y residuos previos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Forecast con modelos ARIMA son muy buenos</a:t>
            </a: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con patrones repetibles en el tiempo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Útil para contextos de volatilidad media ya que puede captar la similaridad con valores previos + cambios repentinos (no es tan bueno si tiene MUCHOS cambios abruptos)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En caso de heterocedasticidad fuerte se recomiendan otros modelos (ej ARCH)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Requiere supuestos de estacionariedad bajo los cuales funciona mejor aunque no son requisitos excluyentes para hacer buenas predicciones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Posibilidad de captar </a:t>
            </a: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más</a:t>
            </a: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información</a:t>
            </a: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utilizando seasonal-ARIMA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Posibilidad de agregar series de tiempo secundarias que aporten a la </a:t>
            </a: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predicción</a:t>
            </a: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(S-ARIMA-X)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/>
        </p:nvSpPr>
        <p:spPr>
          <a:xfrm>
            <a:off x="713977" y="51788"/>
            <a:ext cx="77910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6"/>
          <p:cNvSpPr txBox="1"/>
          <p:nvPr/>
        </p:nvSpPr>
        <p:spPr>
          <a:xfrm>
            <a:off x="955450" y="209600"/>
            <a:ext cx="6866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419" sz="1800">
                <a:latin typeface="Proxima Nova"/>
                <a:ea typeface="Proxima Nova"/>
                <a:cs typeface="Proxima Nova"/>
                <a:sym typeface="Proxima Nova"/>
              </a:rPr>
              <a:t>Introducción</a:t>
            </a:r>
            <a:endParaRPr b="1" i="0" sz="1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8" name="Google Shape;68;p16"/>
          <p:cNvCxnSpPr/>
          <p:nvPr/>
        </p:nvCxnSpPr>
        <p:spPr>
          <a:xfrm>
            <a:off x="872634" y="642651"/>
            <a:ext cx="6866700" cy="4200"/>
          </a:xfrm>
          <a:prstGeom prst="straightConnector1">
            <a:avLst/>
          </a:prstGeom>
          <a:noFill/>
          <a:ln cap="flat" cmpd="sng" w="2857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82" y="739956"/>
            <a:ext cx="670510" cy="57134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872625" y="725175"/>
            <a:ext cx="75600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419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Objetivo: </a:t>
            </a:r>
            <a:r>
              <a:rPr b="0" i="0" lang="es-419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El objetivo de</a:t>
            </a: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 la presentación es explicar los principales conceptos que caracterizan a las regresiones lineales para series temporales,  una aplicación de modelo autorregresivo integrado  de medias móviles (ARIMA).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663" y="2177308"/>
            <a:ext cx="712956" cy="7212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872625" y="2249175"/>
            <a:ext cx="75600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419">
                <a:latin typeface="Proxima Nova"/>
                <a:ea typeface="Proxima Nova"/>
                <a:cs typeface="Proxima Nova"/>
                <a:sym typeface="Proxima Nova"/>
              </a:rPr>
              <a:t>Caso a Analizar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Se utilizaron, para la aplicación de los modelos, datos de ocupación de pasajes aéreos por mes desde 1949 a 1960.   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5">
            <a:alphaModFix/>
          </a:blip>
          <a:srcRect b="0" l="22700" r="21947" t="0"/>
          <a:stretch/>
        </p:blipFill>
        <p:spPr>
          <a:xfrm>
            <a:off x="304275" y="3608588"/>
            <a:ext cx="423733" cy="7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92000" y="3521125"/>
            <a:ext cx="75600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419">
                <a:latin typeface="Proxima Nova"/>
                <a:ea typeface="Proxima Nova"/>
                <a:cs typeface="Proxima Nova"/>
                <a:sym typeface="Proxima Nova"/>
              </a:rPr>
              <a:t>Referencias: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i="1" lang="es-419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“Forecasting: Principles and Practice”, Hyndam and Athanasopoulos</a:t>
            </a:r>
            <a:endParaRPr i="1"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i="1" lang="es-419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Kaggle - Time Series Analysis , Dileep 2019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i="1" lang="es-419" sz="12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Air Passengers Occupancy Prediction Using Arima Model, International Journal of Applied Engineering Research 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472498" y="1598022"/>
            <a:ext cx="8199900" cy="19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150" lIns="66350" spcFirstLastPara="1" rIns="66350" wrap="square" tIns="331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419" sz="4000">
                <a:latin typeface="Proxima Nova"/>
                <a:ea typeface="Proxima Nova"/>
                <a:cs typeface="Proxima Nova"/>
                <a:sym typeface="Proxima Nova"/>
              </a:rPr>
              <a:t>Introducción Series Temporales</a:t>
            </a:r>
            <a:r>
              <a:rPr b="1" lang="es-419" sz="40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/>
        </p:nvSpPr>
        <p:spPr>
          <a:xfrm>
            <a:off x="713977" y="51788"/>
            <a:ext cx="77910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955450" y="209600"/>
            <a:ext cx="6866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419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Introducción</a:t>
            </a:r>
            <a:endParaRPr b="1" i="0" sz="1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6" name="Google Shape;86;p18"/>
          <p:cNvCxnSpPr/>
          <p:nvPr/>
        </p:nvCxnSpPr>
        <p:spPr>
          <a:xfrm>
            <a:off x="872634" y="642651"/>
            <a:ext cx="6866700" cy="4200"/>
          </a:xfrm>
          <a:prstGeom prst="straightConnector1">
            <a:avLst/>
          </a:prstGeom>
          <a:noFill/>
          <a:ln cap="flat" cmpd="sng" w="2857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18"/>
          <p:cNvSpPr txBox="1"/>
          <p:nvPr/>
        </p:nvSpPr>
        <p:spPr>
          <a:xfrm>
            <a:off x="872625" y="851650"/>
            <a:ext cx="75600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300">
                <a:latin typeface="Proxima Nova"/>
                <a:ea typeface="Proxima Nova"/>
                <a:cs typeface="Proxima Nova"/>
                <a:sym typeface="Proxima Nova"/>
              </a:rPr>
              <a:t>Una serie temporal es una </a:t>
            </a:r>
            <a:r>
              <a:rPr lang="es-419" sz="1300">
                <a:latin typeface="Proxima Nova"/>
                <a:ea typeface="Proxima Nova"/>
                <a:cs typeface="Proxima Nova"/>
                <a:sym typeface="Proxima Nova"/>
              </a:rPr>
              <a:t>secuencia</a:t>
            </a:r>
            <a:r>
              <a:rPr lang="es-419" sz="1300">
                <a:latin typeface="Proxima Nova"/>
                <a:ea typeface="Proxima Nova"/>
                <a:cs typeface="Proxima Nova"/>
                <a:sym typeface="Proxima Nova"/>
              </a:rPr>
              <a:t> de datos discretos en el tiempo, equidistantes. El forecasting de series temporales se refiere al uso de un modelo para predecir valores futuros basados en los valores previamente observados.</a:t>
            </a:r>
            <a:endParaRPr i="0" sz="13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0" l="0" r="86855" t="0"/>
          <a:stretch/>
        </p:blipFill>
        <p:spPr>
          <a:xfrm>
            <a:off x="-64812" y="688700"/>
            <a:ext cx="1161900" cy="1084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-45625" y="2094725"/>
            <a:ext cx="2933700" cy="24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419">
                <a:latin typeface="Proxima Nova"/>
                <a:ea typeface="Proxima Nova"/>
                <a:cs typeface="Proxima Nova"/>
                <a:sym typeface="Proxima Nova"/>
              </a:rPr>
              <a:t>Conceptos Clave</a:t>
            </a:r>
            <a:r>
              <a:rPr b="1" lang="es-419"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s-419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Tendencia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Estacionalidad (</a:t>
            </a:r>
            <a:r>
              <a:rPr i="1" lang="es-419">
                <a:latin typeface="Proxima Nova"/>
                <a:ea typeface="Proxima Nova"/>
                <a:cs typeface="Proxima Nova"/>
                <a:sym typeface="Proxima Nova"/>
              </a:rPr>
              <a:t>seasonality</a:t>
            </a: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Ciclos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Residuos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Estacionariedad (</a:t>
            </a:r>
            <a:r>
              <a:rPr i="1" lang="es-419">
                <a:latin typeface="Proxima Nova"/>
                <a:ea typeface="Proxima Nova"/>
                <a:cs typeface="Proxima Nova"/>
                <a:sym typeface="Proxima Nova"/>
              </a:rPr>
              <a:t>stationarity</a:t>
            </a: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Autocorrelación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2888100" y="2501475"/>
            <a:ext cx="379500" cy="1152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2977250" y="3834350"/>
            <a:ext cx="379500" cy="683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3356750" y="2865000"/>
            <a:ext cx="16746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300">
                <a:latin typeface="Proxima Nova"/>
                <a:ea typeface="Proxima Nova"/>
                <a:cs typeface="Proxima Nova"/>
                <a:sym typeface="Proxima Nova"/>
              </a:rPr>
              <a:t>Componentes 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3445925" y="3567425"/>
            <a:ext cx="14238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300">
                <a:latin typeface="Proxima Nova"/>
                <a:ea typeface="Proxima Nova"/>
                <a:cs typeface="Proxima Nova"/>
                <a:sym typeface="Proxima Nova"/>
              </a:rPr>
              <a:t>Conceptos fundamentales para ARIMA</a:t>
            </a:r>
            <a:endParaRPr i="0" sz="13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350" y="2094725"/>
            <a:ext cx="4225868" cy="26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713977" y="51788"/>
            <a:ext cx="77910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955450" y="209600"/>
            <a:ext cx="6866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s-419" sz="1800">
                <a:latin typeface="Proxima Nova"/>
                <a:ea typeface="Proxima Nova"/>
                <a:cs typeface="Proxima Nova"/>
                <a:sym typeface="Proxima Nova"/>
              </a:rPr>
              <a:t>Componentes Generales Serie Temporal</a:t>
            </a:r>
            <a:endParaRPr b="1" i="0" sz="1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1" name="Google Shape;101;p19"/>
          <p:cNvCxnSpPr/>
          <p:nvPr/>
        </p:nvCxnSpPr>
        <p:spPr>
          <a:xfrm>
            <a:off x="872634" y="642651"/>
            <a:ext cx="6866700" cy="4200"/>
          </a:xfrm>
          <a:prstGeom prst="straightConnector1">
            <a:avLst/>
          </a:prstGeom>
          <a:noFill/>
          <a:ln cap="flat" cmpd="sng" w="2857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" name="Google Shape;102;p19"/>
          <p:cNvSpPr txBox="1"/>
          <p:nvPr/>
        </p:nvSpPr>
        <p:spPr>
          <a:xfrm>
            <a:off x="26925" y="1003425"/>
            <a:ext cx="3718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Si pensamos la serie como un GAM,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3" name="Google Shape;103;p19"/>
          <p:cNvCxnSpPr/>
          <p:nvPr/>
        </p:nvCxnSpPr>
        <p:spPr>
          <a:xfrm>
            <a:off x="1496675" y="1850650"/>
            <a:ext cx="0" cy="1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9"/>
          <p:cNvSpPr txBox="1"/>
          <p:nvPr/>
        </p:nvSpPr>
        <p:spPr>
          <a:xfrm>
            <a:off x="753175" y="1962827"/>
            <a:ext cx="113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lang="es-419" sz="1100">
                <a:latin typeface="Proxima Nova"/>
                <a:ea typeface="Proxima Nova"/>
                <a:cs typeface="Proxima Nova"/>
                <a:sym typeface="Proxima Nova"/>
              </a:rPr>
              <a:t>stacionalidad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5" name="Google Shape;105;p19"/>
          <p:cNvCxnSpPr/>
          <p:nvPr/>
        </p:nvCxnSpPr>
        <p:spPr>
          <a:xfrm>
            <a:off x="2048525" y="1857375"/>
            <a:ext cx="0" cy="6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9"/>
          <p:cNvCxnSpPr/>
          <p:nvPr/>
        </p:nvCxnSpPr>
        <p:spPr>
          <a:xfrm>
            <a:off x="2639675" y="1850650"/>
            <a:ext cx="0" cy="1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9"/>
          <p:cNvSpPr txBox="1"/>
          <p:nvPr/>
        </p:nvSpPr>
        <p:spPr>
          <a:xfrm>
            <a:off x="2458300" y="1982627"/>
            <a:ext cx="113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Proxima Nova"/>
                <a:ea typeface="Proxima Nova"/>
                <a:cs typeface="Proxima Nova"/>
                <a:sym typeface="Proxima Nova"/>
              </a:rPr>
              <a:t>Remanente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1696300" y="2363627"/>
            <a:ext cx="113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latin typeface="Proxima Nova"/>
                <a:ea typeface="Proxima Nova"/>
                <a:cs typeface="Proxima Nova"/>
                <a:sym typeface="Proxima Nova"/>
              </a:rPr>
              <a:t>Tendencia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125" y="1283625"/>
            <a:ext cx="5287700" cy="32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26925" y="2832225"/>
            <a:ext cx="3718200" cy="25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❖"/>
            </a:pPr>
            <a:r>
              <a:rPr b="1" lang="es-419" sz="1300">
                <a:latin typeface="Proxima Nova"/>
                <a:ea typeface="Proxima Nova"/>
                <a:cs typeface="Proxima Nova"/>
                <a:sym typeface="Proxima Nova"/>
              </a:rPr>
              <a:t>Tendencia: </a:t>
            </a:r>
            <a:r>
              <a:rPr lang="es-419" sz="1200">
                <a:latin typeface="Proxima Nova"/>
                <a:ea typeface="Proxima Nova"/>
                <a:cs typeface="Proxima Nova"/>
                <a:sym typeface="Proxima Nova"/>
              </a:rPr>
              <a:t>aumento o disminución a largo plazo en los datos.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❖"/>
            </a:pPr>
            <a:r>
              <a:rPr b="1" lang="es-419" sz="1300">
                <a:latin typeface="Proxima Nova"/>
                <a:ea typeface="Proxima Nova"/>
                <a:cs typeface="Proxima Nova"/>
                <a:sym typeface="Proxima Nova"/>
              </a:rPr>
              <a:t>Estacionalidad:  </a:t>
            </a:r>
            <a:r>
              <a:rPr lang="es-419" sz="1200">
                <a:latin typeface="Proxima Nova"/>
                <a:ea typeface="Proxima Nova"/>
                <a:cs typeface="Proxima Nova"/>
                <a:sym typeface="Proxima Nova"/>
              </a:rPr>
              <a:t>patrón que ocurre por factores estacionales. Es siempre de un período fijo y conocido.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❖"/>
            </a:pPr>
            <a:r>
              <a:rPr b="1" lang="es-419" sz="1300">
                <a:latin typeface="Proxima Nova"/>
                <a:ea typeface="Proxima Nova"/>
                <a:cs typeface="Proxima Nova"/>
                <a:sym typeface="Proxima Nova"/>
              </a:rPr>
              <a:t>Ciclo:</a:t>
            </a:r>
            <a:r>
              <a:rPr b="1" lang="es-419" sz="12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s-419" sz="1200">
                <a:latin typeface="Proxima Nova"/>
                <a:ea typeface="Proxima Nova"/>
                <a:cs typeface="Proxima Nova"/>
                <a:sym typeface="Proxima Nova"/>
              </a:rPr>
              <a:t>ocurre cuando hay un patrón de datos de aumento y disminución que no son de una frecuencia fija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y_t = S_t + T_t + R_t" id="111" name="Google Shape;111;p1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067" y="1458500"/>
            <a:ext cx="2165834" cy="3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200" y="799258"/>
            <a:ext cx="5920076" cy="365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955450" y="209600"/>
            <a:ext cx="6866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419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Medias Móviles</a:t>
            </a:r>
            <a:endParaRPr b="1" i="0" sz="1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8" name="Google Shape;118;p20"/>
          <p:cNvCxnSpPr/>
          <p:nvPr/>
        </p:nvCxnSpPr>
        <p:spPr>
          <a:xfrm>
            <a:off x="872634" y="642651"/>
            <a:ext cx="6866700" cy="4200"/>
          </a:xfrm>
          <a:prstGeom prst="straightConnector1">
            <a:avLst/>
          </a:prstGeom>
          <a:noFill/>
          <a:ln cap="flat" cmpd="sng" w="2857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\hat{T} = \frac{1}{2k+1} \sum^{k}_{j=-k}y_{t}+j" id="119" name="Google Shape;119;p2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125" y="1363192"/>
            <a:ext cx="2352476" cy="3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3597650" y="1075075"/>
            <a:ext cx="2009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00">
                <a:solidFill>
                  <a:srgbClr val="FF0000"/>
                </a:solidFill>
              </a:rPr>
              <a:t>——</a:t>
            </a:r>
            <a:r>
              <a:rPr lang="es-419" sz="1000">
                <a:solidFill>
                  <a:srgbClr val="0000FF"/>
                </a:solidFill>
              </a:rPr>
              <a:t> </a:t>
            </a:r>
            <a:r>
              <a:rPr lang="es-419" sz="1000">
                <a:solidFill>
                  <a:schemeClr val="dk1"/>
                </a:solidFill>
              </a:rPr>
              <a:t>K = 5</a:t>
            </a:r>
            <a:endParaRPr sz="10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0000FF"/>
                </a:solidFill>
              </a:rPr>
              <a:t>——</a:t>
            </a:r>
            <a:r>
              <a:rPr lang="es-419" sz="1000">
                <a:solidFill>
                  <a:srgbClr val="0000FF"/>
                </a:solidFill>
              </a:rPr>
              <a:t> </a:t>
            </a:r>
            <a:r>
              <a:rPr lang="es-419" sz="1000">
                <a:solidFill>
                  <a:schemeClr val="dk1"/>
                </a:solidFill>
              </a:rPr>
              <a:t>K = 2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rgbClr val="00FF00"/>
                </a:solidFill>
              </a:rPr>
              <a:t>——</a:t>
            </a:r>
            <a:r>
              <a:rPr lang="es-419" sz="1000">
                <a:solidFill>
                  <a:schemeClr val="dk1"/>
                </a:solidFill>
              </a:rPr>
              <a:t> K = 1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1"/>
                </a:solidFill>
              </a:rPr>
              <a:t>—— Autoplot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112425" y="2179200"/>
            <a:ext cx="3010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latin typeface="Proxima Nova"/>
                <a:ea typeface="Proxima Nova"/>
                <a:cs typeface="Proxima Nova"/>
                <a:sym typeface="Proxima Nova"/>
              </a:rPr>
              <a:t>Elimina parte de la aleatorieadad en los datos suavizandolos.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112425" y="3322200"/>
            <a:ext cx="3010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300">
                <a:latin typeface="Proxima Nova"/>
                <a:ea typeface="Proxima Nova"/>
                <a:cs typeface="Proxima Nova"/>
                <a:sym typeface="Proxima Nova"/>
              </a:rPr>
              <a:t>Se puede utilizar también de forma no simétrica (rolling average), como por ejemplo tomando solo j=0,-1,-2. </a:t>
            </a:r>
            <a:endParaRPr i="1"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/>
        </p:nvSpPr>
        <p:spPr>
          <a:xfrm>
            <a:off x="955450" y="209600"/>
            <a:ext cx="6866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419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Autocorrelación</a:t>
            </a:r>
            <a:endParaRPr b="1" i="0" sz="1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8" name="Google Shape;128;p21"/>
          <p:cNvCxnSpPr/>
          <p:nvPr/>
        </p:nvCxnSpPr>
        <p:spPr>
          <a:xfrm>
            <a:off x="872634" y="642651"/>
            <a:ext cx="6866700" cy="4200"/>
          </a:xfrm>
          <a:prstGeom prst="straightConnector1">
            <a:avLst/>
          </a:prstGeom>
          <a:noFill/>
          <a:ln cap="flat" cmpd="sng" w="2857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r_k = \frac{\sum^{T}_{t=k+1}(y_t - \bar{y})(y_{t-k}-\bar{y})}{\sum^{T}_{t=1}(y_t-\bar{y})^2}" id="129" name="Google Shape;129;p2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25" y="2185275"/>
            <a:ext cx="3082726" cy="7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161625" y="983725"/>
            <a:ext cx="890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s-419"/>
              <a:t>La autocorrelación cuantifica la relación lineal entre los valores de una serie y sus </a:t>
            </a:r>
            <a:r>
              <a:rPr i="1" lang="es-419"/>
              <a:t>k</a:t>
            </a:r>
            <a:r>
              <a:rPr lang="es-419"/>
              <a:t> valores anteriores</a:t>
            </a:r>
            <a:r>
              <a:rPr lang="es-419"/>
              <a:t>. Cuantifica la similaridad entre la serie y una </a:t>
            </a:r>
            <a:r>
              <a:rPr lang="es-419"/>
              <a:t>versión</a:t>
            </a:r>
            <a:r>
              <a:rPr lang="es-419"/>
              <a:t> de ella misma en una ventana temporal anterior sobre sucesivos intervalos.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025" y="2028350"/>
            <a:ext cx="4679750" cy="26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4447875" y="2255550"/>
            <a:ext cx="124200" cy="19533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5362275" y="2255550"/>
            <a:ext cx="124200" cy="19533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6352875" y="2255550"/>
            <a:ext cx="124200" cy="1953300"/>
          </a:xfrm>
          <a:prstGeom prst="ellipse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2951200" y="3963025"/>
            <a:ext cx="681600" cy="3912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A61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-41775" y="3849375"/>
            <a:ext cx="2964900" cy="9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200">
                <a:latin typeface="Proxima Nova"/>
                <a:ea typeface="Proxima Nova"/>
                <a:cs typeface="Proxima Nova"/>
                <a:sym typeface="Proxima Nova"/>
              </a:rPr>
              <a:t>Vemos que el efecto de la estacionalidad y la tendencia influye fuertemente en la </a:t>
            </a:r>
            <a:r>
              <a:rPr lang="es-419" sz="1200">
                <a:latin typeface="Proxima Nova"/>
                <a:ea typeface="Proxima Nova"/>
                <a:cs typeface="Proxima Nova"/>
                <a:sym typeface="Proxima Nova"/>
              </a:rPr>
              <a:t>autocorrelación</a:t>
            </a:r>
            <a:r>
              <a:rPr lang="es-419" sz="12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7" name="Google Shape;137;p21"/>
          <p:cNvCxnSpPr/>
          <p:nvPr/>
        </p:nvCxnSpPr>
        <p:spPr>
          <a:xfrm>
            <a:off x="5017025" y="2339875"/>
            <a:ext cx="2916900" cy="781500"/>
          </a:xfrm>
          <a:prstGeom prst="straightConnector1">
            <a:avLst/>
          </a:prstGeom>
          <a:noFill/>
          <a:ln cap="flat" cmpd="sng" w="28575">
            <a:solidFill>
              <a:srgbClr val="66A68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8" name="Google Shape;138;p21"/>
          <p:cNvSpPr txBox="1"/>
          <p:nvPr/>
        </p:nvSpPr>
        <p:spPr>
          <a:xfrm>
            <a:off x="161625" y="2988250"/>
            <a:ext cx="29649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1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T: length de la serie,</a:t>
            </a:r>
            <a:endParaRPr sz="11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1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ȳ: media de y</a:t>
            </a:r>
            <a:endParaRPr sz="11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1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k: lag.</a:t>
            </a:r>
            <a:endParaRPr sz="11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A99D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472498" y="1598022"/>
            <a:ext cx="8199900" cy="19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150" lIns="66350" spcFirstLastPara="1" rIns="66350" wrap="square" tIns="3315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-419" sz="4000">
                <a:latin typeface="Proxima Nova"/>
                <a:ea typeface="Proxima Nova"/>
                <a:cs typeface="Proxima Nova"/>
                <a:sym typeface="Proxima Nova"/>
              </a:rPr>
              <a:t>Supuestos y Transformaciones</a:t>
            </a:r>
            <a:endParaRPr b="1" sz="4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955450" y="209600"/>
            <a:ext cx="6866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419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Supuestos ARIMA</a:t>
            </a:r>
            <a:endParaRPr b="1" i="0" sz="1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9" name="Google Shape;149;p23"/>
          <p:cNvCxnSpPr/>
          <p:nvPr/>
        </p:nvCxnSpPr>
        <p:spPr>
          <a:xfrm>
            <a:off x="872634" y="642651"/>
            <a:ext cx="6866700" cy="4200"/>
          </a:xfrm>
          <a:prstGeom prst="straightConnector1">
            <a:avLst/>
          </a:prstGeom>
          <a:noFill/>
          <a:ln cap="flat" cmpd="sng" w="28575">
            <a:solidFill>
              <a:srgbClr val="00A99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23"/>
          <p:cNvSpPr txBox="1"/>
          <p:nvPr/>
        </p:nvSpPr>
        <p:spPr>
          <a:xfrm>
            <a:off x="872625" y="725175"/>
            <a:ext cx="75600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419">
                <a:latin typeface="Proxima Nova"/>
                <a:ea typeface="Proxima Nova"/>
                <a:cs typeface="Proxima Nova"/>
                <a:sym typeface="Proxima Nova"/>
              </a:rPr>
              <a:t>Estacionariedad (stationarity)</a:t>
            </a:r>
            <a:r>
              <a:rPr b="1" i="0" lang="es-419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</a:t>
            </a: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El modelo AR-MA (</a:t>
            </a:r>
            <a:r>
              <a:rPr i="1" lang="es-419">
                <a:latin typeface="Proxima Nova"/>
                <a:ea typeface="Proxima Nova"/>
                <a:cs typeface="Proxima Nova"/>
                <a:sym typeface="Proxima Nova"/>
              </a:rPr>
              <a:t>autoregressive, moving average</a:t>
            </a: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) sí o sí requiere estacionariedad. ARIMA agrega un proceso de diferenciación que permite que haya ciclos en los datos. Por eso se consideran dos tipos de modelos: ARIMA Estacional y ARIMA NO Estacional.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99D"/>
              </a:buClr>
              <a:buSzPts val="1400"/>
              <a:buFont typeface="Proxima Nova"/>
              <a:buChar char="★"/>
            </a:pPr>
            <a:r>
              <a:rPr lang="es-419">
                <a:solidFill>
                  <a:srgbClr val="00A99D"/>
                </a:solidFill>
                <a:latin typeface="Proxima Nova"/>
                <a:ea typeface="Proxima Nova"/>
                <a:cs typeface="Proxima Nova"/>
                <a:sym typeface="Proxima Nova"/>
              </a:rPr>
              <a:t>Se puede probar con un ADF Test o un KPSS y luego diferenciar.</a:t>
            </a:r>
            <a:endParaRPr>
              <a:solidFill>
                <a:srgbClr val="00A99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419">
                <a:latin typeface="Proxima Nova"/>
                <a:ea typeface="Proxima Nova"/>
                <a:cs typeface="Proxima Nova"/>
                <a:sym typeface="Proxima Nova"/>
              </a:rPr>
              <a:t>Homocedasticidad: </a:t>
            </a: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La varianza de los residuos deben ser igual para todo ᶍ.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99D"/>
              </a:buClr>
              <a:buSzPts val="1400"/>
              <a:buFont typeface="Proxima Nova"/>
              <a:buChar char="★"/>
            </a:pPr>
            <a:r>
              <a:rPr lang="es-419">
                <a:solidFill>
                  <a:srgbClr val="00A99D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Transformaciones de BoxCox.</a:t>
            </a:r>
            <a:endParaRPr>
              <a:solidFill>
                <a:srgbClr val="00A99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792000" y="3479300"/>
            <a:ext cx="4386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s-419">
                <a:latin typeface="Proxima Nova"/>
                <a:ea typeface="Proxima Nova"/>
                <a:cs typeface="Proxima Nova"/>
                <a:sym typeface="Proxima Nova"/>
              </a:rPr>
              <a:t>¡Nuestros datos no cumplen ninguno!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>
                <a:latin typeface="Proxima Nova"/>
                <a:ea typeface="Proxima Nova"/>
                <a:cs typeface="Proxima Nova"/>
                <a:sym typeface="Proxima Nova"/>
              </a:rPr>
              <a:t>Viendo los gráficos, es fácil ver que la tendencia y la seasonality rompen con el primero, y vemos como la varianza aumenta, rompiendo el segundo.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1325" y="3119825"/>
            <a:ext cx="3631076" cy="20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